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342" r:id="rId2"/>
    <p:sldId id="344" r:id="rId3"/>
    <p:sldId id="351" r:id="rId4"/>
    <p:sldId id="350" r:id="rId5"/>
    <p:sldId id="349" r:id="rId6"/>
    <p:sldId id="348" r:id="rId7"/>
    <p:sldId id="354" r:id="rId8"/>
    <p:sldId id="355" r:id="rId9"/>
    <p:sldId id="343" r:id="rId10"/>
    <p:sldId id="358" r:id="rId11"/>
    <p:sldId id="359" r:id="rId12"/>
    <p:sldId id="361" r:id="rId13"/>
    <p:sldId id="362" r:id="rId14"/>
    <p:sldId id="365" r:id="rId15"/>
    <p:sldId id="364" r:id="rId16"/>
    <p:sldId id="374" r:id="rId17"/>
    <p:sldId id="368" r:id="rId18"/>
    <p:sldId id="369" r:id="rId19"/>
    <p:sldId id="370" r:id="rId20"/>
    <p:sldId id="371" r:id="rId21"/>
    <p:sldId id="372" r:id="rId22"/>
    <p:sldId id="376" r:id="rId23"/>
    <p:sldId id="377" r:id="rId24"/>
    <p:sldId id="378" r:id="rId25"/>
    <p:sldId id="379" r:id="rId26"/>
    <p:sldId id="380" r:id="rId27"/>
    <p:sldId id="381" r:id="rId28"/>
    <p:sldId id="382" r:id="rId29"/>
    <p:sldId id="389" r:id="rId30"/>
    <p:sldId id="383" r:id="rId31"/>
    <p:sldId id="384" r:id="rId32"/>
    <p:sldId id="385" r:id="rId33"/>
    <p:sldId id="386" r:id="rId34"/>
    <p:sldId id="387" r:id="rId35"/>
    <p:sldId id="388" r:id="rId36"/>
    <p:sldId id="394" r:id="rId37"/>
    <p:sldId id="390" r:id="rId38"/>
    <p:sldId id="391" r:id="rId39"/>
    <p:sldId id="392" r:id="rId40"/>
    <p:sldId id="397" r:id="rId41"/>
    <p:sldId id="396" r:id="rId42"/>
    <p:sldId id="395" r:id="rId43"/>
    <p:sldId id="393" r:id="rId44"/>
    <p:sldId id="398" r:id="rId45"/>
    <p:sldId id="404" r:id="rId46"/>
    <p:sldId id="399" r:id="rId47"/>
    <p:sldId id="400" r:id="rId48"/>
    <p:sldId id="401" r:id="rId49"/>
    <p:sldId id="406" r:id="rId50"/>
    <p:sldId id="407" r:id="rId51"/>
    <p:sldId id="408" r:id="rId52"/>
    <p:sldId id="405" r:id="rId53"/>
    <p:sldId id="402" r:id="rId54"/>
    <p:sldId id="327" r:id="rId5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0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37C421-1A11-4C66-AB2B-F654050F14AA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AF621-4640-4C9E-9D9D-4F55380366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09929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571480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4857760"/>
            <a:ext cx="3857652" cy="132397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035FB-6E93-4463-A812-F3D7F5625232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1CF33-1BE9-4F47-BA76-490C639493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defRPr>
            </a:lvl1pPr>
            <a:lvl2pPr>
              <a:defRPr b="1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defRPr>
            </a:lvl2pPr>
            <a:lvl3pPr>
              <a:defRPr b="1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defRPr>
            </a:lvl3pPr>
            <a:lvl4pPr>
              <a:defRPr b="1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defRPr>
            </a:lvl4pPr>
            <a:lvl5pPr>
              <a:defRPr b="1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CD63D-210D-45D8-872F-8837C8EFE9E8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4FC94-DEED-4970-BF77-51F18C0418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150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7DC635-80EB-4589-8744-86C5D1392319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15063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150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5DBF51-58B0-456F-B08F-834BA1E6F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63801-21E0-4F9F-A3C6-A5EADB29AB40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CC466-1A18-4E19-9B4B-2C57F3E860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C0036-5936-48FA-8110-85FAF0DB4A0B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6C40B-FDE5-4800-B27C-9C18ED0972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3E7BF-A669-47D4-B7FD-04E98E4F7EA3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F3741-9ED2-4A47-9DAA-C01D1BC3BB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2150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2E733-E421-441C-AB30-C551423D8695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215063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2150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5CEF3-3E21-4DA4-8ADE-70C2C063F7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257FC-AF25-4039-8552-3F962716F615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8BB50-EEF5-446A-82E8-2682868231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D1088-FCDC-4C8C-A4D1-83F09683A1E8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0C392-C783-4A85-BF0E-81B08F93A3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05620-60FB-4416-91C8-B9831E1DCDEC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70C32-BE10-4154-A3E4-E7EDF93C2A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252D2-D998-4150-AFDD-C8A3F2C1F549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76701-8813-453F-8834-442B53849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C92C23-A2DF-485D-9A21-A190509BD773}" type="datetimeFigureOut">
              <a:rPr lang="ru-RU"/>
              <a:pPr>
                <a:defRPr/>
              </a:pPr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4E650B-EF5C-4C68-AC5A-418F94C406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49" r:id="rId10"/>
    <p:sldLayoutId id="2147483850" r:id="rId11"/>
  </p:sldLayoutIdLst>
  <p:transition spd="med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ln w="11430"/>
          <a:gradFill>
            <a:gsLst>
              <a:gs pos="0">
                <a:schemeClr val="accent6">
                  <a:tint val="90000"/>
                  <a:satMod val="120000"/>
                </a:schemeClr>
              </a:gs>
              <a:gs pos="25000">
                <a:schemeClr val="accent6">
                  <a:tint val="93000"/>
                  <a:satMod val="120000"/>
                </a:schemeClr>
              </a:gs>
              <a:gs pos="50000">
                <a:schemeClr val="accent6">
                  <a:shade val="89000"/>
                  <a:satMod val="110000"/>
                </a:schemeClr>
              </a:gs>
              <a:gs pos="75000">
                <a:schemeClr val="accent6">
                  <a:tint val="93000"/>
                  <a:satMod val="120000"/>
                </a:schemeClr>
              </a:gs>
              <a:gs pos="100000">
                <a:schemeClr val="accent6">
                  <a:tint val="90000"/>
                  <a:satMod val="120000"/>
                </a:schemeClr>
              </a:gs>
            </a:gsLst>
            <a:lin ang="5400000"/>
          </a:gradFill>
          <a:effectLst>
            <a:outerShdw blurRad="80000" dist="40000" dir="5040000" algn="tl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ln w="1905"/>
          <a:gradFill>
            <a:gsLst>
              <a:gs pos="0">
                <a:schemeClr val="accent6">
                  <a:shade val="20000"/>
                  <a:satMod val="200000"/>
                </a:schemeClr>
              </a:gs>
              <a:gs pos="78000">
                <a:schemeClr val="accent6">
                  <a:tint val="90000"/>
                  <a:shade val="89000"/>
                  <a:satMod val="220000"/>
                </a:schemeClr>
              </a:gs>
              <a:gs pos="100000">
                <a:schemeClr val="accent6">
                  <a:tint val="12000"/>
                  <a:satMod val="255000"/>
                </a:schemeClr>
              </a:gs>
            </a:gsLst>
            <a:lin ang="5400000"/>
          </a:gra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ln w="1905"/>
          <a:gradFill>
            <a:gsLst>
              <a:gs pos="0">
                <a:schemeClr val="accent6">
                  <a:shade val="20000"/>
                  <a:satMod val="200000"/>
                </a:schemeClr>
              </a:gs>
              <a:gs pos="78000">
                <a:schemeClr val="accent6">
                  <a:tint val="90000"/>
                  <a:shade val="89000"/>
                  <a:satMod val="220000"/>
                </a:schemeClr>
              </a:gs>
              <a:gs pos="100000">
                <a:schemeClr val="accent6">
                  <a:tint val="12000"/>
                  <a:satMod val="255000"/>
                </a:schemeClr>
              </a:gs>
            </a:gsLst>
            <a:lin ang="5400000"/>
          </a:gra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ln w="1905"/>
          <a:gradFill>
            <a:gsLst>
              <a:gs pos="0">
                <a:schemeClr val="accent6">
                  <a:shade val="20000"/>
                  <a:satMod val="200000"/>
                </a:schemeClr>
              </a:gs>
              <a:gs pos="78000">
                <a:schemeClr val="accent6">
                  <a:tint val="90000"/>
                  <a:shade val="89000"/>
                  <a:satMod val="220000"/>
                </a:schemeClr>
              </a:gs>
              <a:gs pos="100000">
                <a:schemeClr val="accent6">
                  <a:tint val="12000"/>
                  <a:satMod val="255000"/>
                </a:schemeClr>
              </a:gs>
            </a:gsLst>
            <a:lin ang="5400000"/>
          </a:gra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ln w="1905"/>
          <a:gradFill>
            <a:gsLst>
              <a:gs pos="0">
                <a:schemeClr val="accent6">
                  <a:shade val="20000"/>
                  <a:satMod val="200000"/>
                </a:schemeClr>
              </a:gs>
              <a:gs pos="78000">
                <a:schemeClr val="accent6">
                  <a:tint val="90000"/>
                  <a:shade val="89000"/>
                  <a:satMod val="220000"/>
                </a:schemeClr>
              </a:gs>
              <a:gs pos="100000">
                <a:schemeClr val="accent6">
                  <a:tint val="12000"/>
                  <a:satMod val="255000"/>
                </a:schemeClr>
              </a:gs>
            </a:gsLst>
            <a:lin ang="5400000"/>
          </a:gra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ln w="1905"/>
          <a:gradFill>
            <a:gsLst>
              <a:gs pos="0">
                <a:schemeClr val="accent6">
                  <a:shade val="20000"/>
                  <a:satMod val="200000"/>
                </a:schemeClr>
              </a:gs>
              <a:gs pos="78000">
                <a:schemeClr val="accent6">
                  <a:tint val="90000"/>
                  <a:shade val="89000"/>
                  <a:satMod val="220000"/>
                </a:schemeClr>
              </a:gs>
              <a:gs pos="100000">
                <a:schemeClr val="accent6">
                  <a:tint val="12000"/>
                  <a:satMod val="255000"/>
                </a:schemeClr>
              </a:gs>
            </a:gsLst>
            <a:lin ang="5400000"/>
          </a:gra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67.pn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6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72.pn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7.wdp"/><Relationship Id="rId4" Type="http://schemas.openxmlformats.org/officeDocument/2006/relationships/image" Target="../media/image7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jpeg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101.png"/><Relationship Id="rId4" Type="http://schemas.openxmlformats.org/officeDocument/2006/relationships/image" Target="../media/image100.jpeg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NUL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214290"/>
            <a:ext cx="7772400" cy="1470025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Креативный подход к массовым мероприятиям в библиотеке</a:t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1800" dirty="0" smtClean="0">
                <a:latin typeface="Arial" pitchFamily="34" charset="0"/>
                <a:cs typeface="Arial" pitchFamily="34" charset="0"/>
              </a:rPr>
              <a:t>(из опыта работы сотрудников библиотеки</a:t>
            </a:r>
            <a:br>
              <a:rPr lang="ru-RU" sz="1800" dirty="0" smtClean="0">
                <a:latin typeface="Arial" pitchFamily="34" charset="0"/>
                <a:cs typeface="Arial" pitchFamily="34" charset="0"/>
              </a:rPr>
            </a:br>
            <a:r>
              <a:rPr lang="ru-RU" sz="1800" dirty="0" smtClean="0">
                <a:latin typeface="Arial" pitchFamily="34" charset="0"/>
                <a:cs typeface="Arial" pitchFamily="34" charset="0"/>
              </a:rPr>
              <a:t> Новокузнецкого горнотранспортного колледжа)</a:t>
            </a:r>
            <a:br>
              <a:rPr lang="ru-RU" sz="1800" dirty="0" smtClean="0">
                <a:latin typeface="Arial" pitchFamily="34" charset="0"/>
                <a:cs typeface="Arial" pitchFamily="34" charset="0"/>
              </a:rPr>
            </a:b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000760" y="4071942"/>
            <a:ext cx="2928958" cy="1323972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Киселева Т. В., </a:t>
            </a:r>
            <a:r>
              <a:rPr lang="ru-RU" sz="1600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заведующая библиотекой</a:t>
            </a:r>
            <a:endParaRPr lang="ru-RU" sz="2400" dirty="0" smtClean="0">
              <a:ln w="11430"/>
              <a:solidFill>
                <a:schemeClr val="bg1">
                  <a:lumMod val="9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84983">
            <a:off x="402525" y="1829751"/>
            <a:ext cx="5842901" cy="4382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3168106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908720"/>
            <a:ext cx="3034680" cy="101123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Адрес сайта библиотеки: </a:t>
            </a:r>
            <a:br>
              <a:rPr lang="ru-RU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dirty="0" smtClean="0">
                <a:latin typeface="Arial" pitchFamily="34" charset="0"/>
                <a:cs typeface="Arial" pitchFamily="34" charset="0"/>
              </a:rPr>
              <a:t>https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://sites.google.com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en-US" sz="2000" dirty="0" smtClean="0">
                <a:latin typeface="Arial" pitchFamily="34" charset="0"/>
                <a:cs typeface="Arial" pitchFamily="34" charset="0"/>
              </a:rPr>
              <a:t>a/gtk-nk.ru/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biblioteka-gtk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/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/>
          <a:srcRect/>
          <a:stretch/>
        </p:blipFill>
        <p:spPr>
          <a:xfrm>
            <a:off x="18597" y="3317537"/>
            <a:ext cx="7145691" cy="32831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91442" y="116632"/>
            <a:ext cx="5292080" cy="3042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420683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36912"/>
            <a:ext cx="4464496" cy="94092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>
                <a:effectLst/>
              </a:rPr>
              <a:t>Цель массовой работы - удовлетворение разносторонних потребностей читателей в информации в целях интеллектуального, культурного и нравственного развития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91672233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27584" y="-171400"/>
            <a:ext cx="7772400" cy="1470025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Arial" pitchFamily="34" charset="0"/>
                <a:cs typeface="Arial" pitchFamily="34" charset="0"/>
              </a:rPr>
              <a:t>Выставки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241555">
            <a:off x="334591" y="1324957"/>
            <a:ext cx="5115723" cy="4614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0140825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2498"/>
          <a:stretch/>
        </p:blipFill>
        <p:spPr>
          <a:xfrm>
            <a:off x="251520" y="404664"/>
            <a:ext cx="7767074" cy="6387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-100955"/>
            <a:ext cx="8229600" cy="1011237"/>
          </a:xfrm>
        </p:spPr>
        <p:txBody>
          <a:bodyPr>
            <a:noAutofit/>
          </a:bodyPr>
          <a:lstStyle/>
          <a:p>
            <a:r>
              <a:rPr lang="ru-RU" sz="2800" dirty="0" smtClean="0"/>
              <a:t>«Много </a:t>
            </a:r>
            <a:r>
              <a:rPr lang="ru-RU" sz="2800" dirty="0"/>
              <a:t>ли вы знаете об автомобилях</a:t>
            </a:r>
            <a:r>
              <a:rPr lang="ru-RU" sz="2800" dirty="0" smtClean="0"/>
              <a:t>?»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89121372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2973"/>
          <a:stretch/>
        </p:blipFill>
        <p:spPr>
          <a:xfrm>
            <a:off x="3923928" y="426205"/>
            <a:ext cx="5436096" cy="3490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946" y="844679"/>
            <a:ext cx="4236914" cy="3177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-101546"/>
            <a:ext cx="8795320" cy="1011237"/>
          </a:xfrm>
        </p:spPr>
        <p:txBody>
          <a:bodyPr>
            <a:noAutofit/>
          </a:bodyPr>
          <a:lstStyle/>
          <a:p>
            <a:r>
              <a:rPr lang="ru-RU" sz="3200" dirty="0"/>
              <a:t>«Много ли вы знаете об автомобилях?»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197666">
            <a:off x="590264" y="3568159"/>
            <a:ext cx="6267056" cy="31315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78511103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2"/>
          <a:stretch/>
        </p:blipFill>
        <p:spPr>
          <a:xfrm>
            <a:off x="1944923" y="188640"/>
            <a:ext cx="6526550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4261" y="-171400"/>
            <a:ext cx="8229600" cy="1011237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«Много </a:t>
            </a:r>
            <a:r>
              <a:rPr lang="ru-RU" sz="3200" dirty="0"/>
              <a:t>ли вы знаете об автомобилях</a:t>
            </a:r>
            <a:r>
              <a:rPr lang="ru-RU" sz="3200" dirty="0" smtClean="0"/>
              <a:t>?»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3179"/>
          <a:stretch/>
        </p:blipFill>
        <p:spPr>
          <a:xfrm>
            <a:off x="6516216" y="2969449"/>
            <a:ext cx="2368459" cy="3779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28623">
            <a:off x="162972" y="3126438"/>
            <a:ext cx="4860032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86251358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367382"/>
            <a:ext cx="8568952" cy="6426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56592" y="14337"/>
            <a:ext cx="8003232" cy="706089"/>
          </a:xfrm>
        </p:spPr>
        <p:txBody>
          <a:bodyPr>
            <a:normAutofit/>
          </a:bodyPr>
          <a:lstStyle/>
          <a:p>
            <a:r>
              <a:rPr lang="ru-RU" sz="4000" dirty="0" smtClean="0"/>
              <a:t>«Топливо </a:t>
            </a:r>
            <a:r>
              <a:rPr lang="en-US" sz="4000" dirty="0" smtClean="0"/>
              <a:t>XXI</a:t>
            </a:r>
            <a:r>
              <a:rPr lang="ru-RU" sz="4000" dirty="0" smtClean="0"/>
              <a:t> века»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159147939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71600" y="116632"/>
            <a:ext cx="7530630" cy="769288"/>
          </a:xfrm>
        </p:spPr>
        <p:txBody>
          <a:bodyPr>
            <a:noAutofit/>
          </a:bodyPr>
          <a:lstStyle/>
          <a:p>
            <a:r>
              <a:rPr lang="ru-RU" sz="4000" dirty="0" smtClean="0"/>
              <a:t>«Топливо </a:t>
            </a:r>
            <a:r>
              <a:rPr lang="en-US" sz="4000" dirty="0"/>
              <a:t>XXI</a:t>
            </a:r>
            <a:r>
              <a:rPr lang="ru-RU" sz="4000" dirty="0"/>
              <a:t> </a:t>
            </a:r>
            <a:r>
              <a:rPr lang="ru-RU" sz="4000" dirty="0" smtClean="0"/>
              <a:t>века»</a:t>
            </a: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691" y="1196752"/>
            <a:ext cx="8604448" cy="55538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9244515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42584"/>
            <a:ext cx="8530171" cy="6589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332656" y="239244"/>
            <a:ext cx="7931224" cy="634082"/>
          </a:xfrm>
        </p:spPr>
        <p:txBody>
          <a:bodyPr>
            <a:normAutofit fontScale="90000"/>
          </a:bodyPr>
          <a:lstStyle/>
          <a:p>
            <a:r>
              <a:rPr lang="ru-RU" dirty="0"/>
              <a:t>Топливо </a:t>
            </a:r>
            <a:r>
              <a:rPr lang="en-US" dirty="0"/>
              <a:t>XXI</a:t>
            </a:r>
            <a:r>
              <a:rPr lang="ru-RU" dirty="0"/>
              <a:t> века</a:t>
            </a:r>
          </a:p>
        </p:txBody>
      </p:sp>
    </p:spTree>
    <p:extLst>
      <p:ext uri="{BB962C8B-B14F-4D97-AF65-F5344CB8AC3E}">
        <p14:creationId xmlns:p14="http://schemas.microsoft.com/office/powerpoint/2010/main" xmlns="" val="305026552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4169" y="403529"/>
            <a:ext cx="8887689" cy="47024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1011237"/>
          </a:xfrm>
        </p:spPr>
        <p:txBody>
          <a:bodyPr/>
          <a:lstStyle/>
          <a:p>
            <a:r>
              <a:rPr lang="ru-RU" dirty="0" smtClean="0"/>
              <a:t>«Топливо </a:t>
            </a:r>
            <a:r>
              <a:rPr lang="en-US" dirty="0"/>
              <a:t>XXI</a:t>
            </a:r>
            <a:r>
              <a:rPr lang="ru-RU" dirty="0"/>
              <a:t> </a:t>
            </a:r>
            <a:r>
              <a:rPr lang="ru-RU" dirty="0" smtClean="0"/>
              <a:t>века»</a:t>
            </a:r>
            <a:endParaRPr lang="ru-RU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08821">
            <a:off x="3839403" y="2850008"/>
            <a:ext cx="4968552" cy="3726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7286928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Виртуальные выставки</a:t>
            </a:r>
            <a:br>
              <a:rPr lang="ru-RU" sz="3200" dirty="0" smtClean="0"/>
            </a:br>
            <a:r>
              <a:rPr lang="ru-RU" sz="3200" dirty="0" smtClean="0"/>
              <a:t>«Профессии сегодняшнего дня»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 cstate="email"/>
          <a:srcRect l="-986" r="-1" b="-9165"/>
          <a:stretch/>
        </p:blipFill>
        <p:spPr>
          <a:xfrm>
            <a:off x="-25152" y="1484784"/>
            <a:ext cx="9191224" cy="537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962611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Виртуальные выставки</a:t>
            </a:r>
            <a:br>
              <a:rPr lang="ru-RU" sz="3200" dirty="0"/>
            </a:br>
            <a:r>
              <a:rPr lang="ru-RU" sz="3200" dirty="0"/>
              <a:t>«Профессии </a:t>
            </a:r>
            <a:r>
              <a:rPr lang="ru-RU" sz="3200" dirty="0" smtClean="0"/>
              <a:t>сегодняшнего </a:t>
            </a:r>
            <a:r>
              <a:rPr lang="ru-RU" sz="3200" dirty="0"/>
              <a:t>дня»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/>
          <a:srcRect/>
          <a:stretch/>
        </p:blipFill>
        <p:spPr>
          <a:xfrm>
            <a:off x="80839" y="1504437"/>
            <a:ext cx="8982321" cy="490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951908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8" y="620687"/>
            <a:ext cx="6037377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5069"/>
            <a:ext cx="8229600" cy="1011237"/>
          </a:xfrm>
        </p:spPr>
        <p:txBody>
          <a:bodyPr>
            <a:normAutofit/>
          </a:bodyPr>
          <a:lstStyle/>
          <a:p>
            <a:r>
              <a:rPr lang="ru-RU" sz="3600" dirty="0"/>
              <a:t>«Защитники Отечества родного»</a:t>
            </a:r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24785" y="2857051"/>
            <a:ext cx="5113623" cy="3835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43909500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88" y="332656"/>
            <a:ext cx="6034617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28295"/>
            <a:ext cx="8686800" cy="1011237"/>
          </a:xfrm>
        </p:spPr>
        <p:txBody>
          <a:bodyPr>
            <a:normAutofit/>
          </a:bodyPr>
          <a:lstStyle/>
          <a:p>
            <a:r>
              <a:rPr lang="ru-RU" sz="4000" dirty="0" smtClean="0"/>
              <a:t>«Защитники Отечества родного»</a:t>
            </a:r>
            <a:endParaRPr lang="ru-RU" sz="4000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393336" y="2169392"/>
            <a:ext cx="5499144" cy="4683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081977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2132856"/>
            <a:ext cx="6034617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1276" y="410704"/>
            <a:ext cx="3970784" cy="1011237"/>
          </a:xfrm>
        </p:spPr>
        <p:txBody>
          <a:bodyPr>
            <a:normAutofit/>
          </a:bodyPr>
          <a:lstStyle/>
          <a:p>
            <a:r>
              <a:rPr lang="ru-RU" sz="2800" dirty="0" smtClean="0"/>
              <a:t>«Защитники Отечества родного»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43807">
            <a:off x="82337" y="189150"/>
            <a:ext cx="4235332" cy="3176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00511330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706932"/>
            <a:ext cx="6624736" cy="6151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638" y="-171400"/>
            <a:ext cx="8507288" cy="1011237"/>
          </a:xfrm>
        </p:spPr>
        <p:txBody>
          <a:bodyPr>
            <a:noAutofit/>
          </a:bodyPr>
          <a:lstStyle/>
          <a:p>
            <a:r>
              <a:rPr lang="ru-RU" sz="2400" dirty="0" smtClean="0"/>
              <a:t>Выставка-панорама «Страницы памяти листая»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67898267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Выставка-панорама</a:t>
            </a:r>
            <a:br>
              <a:rPr lang="ru-RU" sz="3200" dirty="0" smtClean="0"/>
            </a:br>
            <a:r>
              <a:rPr lang="ru-RU" sz="3200" dirty="0" smtClean="0"/>
              <a:t> </a:t>
            </a:r>
            <a:r>
              <a:rPr lang="ru-RU" sz="3200" dirty="0"/>
              <a:t>«Страницы памяти листая»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" y="2132856"/>
            <a:ext cx="8805664" cy="4402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61744242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15294"/>
            <a:ext cx="5262569" cy="3946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8788" y="229066"/>
            <a:ext cx="7725544" cy="1011237"/>
          </a:xfrm>
        </p:spPr>
        <p:txBody>
          <a:bodyPr>
            <a:noAutofit/>
          </a:bodyPr>
          <a:lstStyle/>
          <a:p>
            <a:r>
              <a:rPr lang="ru-RU" sz="3200" dirty="0"/>
              <a:t>Выставка-панорама «Страницы памяти листая»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383022">
            <a:off x="479933" y="3835016"/>
            <a:ext cx="8676515" cy="2775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58322951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Выставка-панорама </a:t>
            </a:r>
            <a:br>
              <a:rPr lang="ru-RU" sz="3200" dirty="0" smtClean="0"/>
            </a:br>
            <a:r>
              <a:rPr lang="ru-RU" sz="3200" dirty="0" smtClean="0"/>
              <a:t>«Что заповедано – сохранить!»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4871" y="1281749"/>
            <a:ext cx="7274257" cy="54556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32365292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0929" y="1052737"/>
            <a:ext cx="7740353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Выставка-панорама </a:t>
            </a:r>
            <a:br>
              <a:rPr lang="ru-RU" sz="3200" dirty="0"/>
            </a:br>
            <a:r>
              <a:rPr lang="ru-RU" sz="3200" dirty="0"/>
              <a:t>«Что заповедано – сохранить!»</a:t>
            </a:r>
          </a:p>
        </p:txBody>
      </p:sp>
    </p:spTree>
    <p:extLst>
      <p:ext uri="{BB962C8B-B14F-4D97-AF65-F5344CB8AC3E}">
        <p14:creationId xmlns:p14="http://schemas.microsoft.com/office/powerpoint/2010/main" xmlns="" val="354860345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23528" y="1052736"/>
            <a:ext cx="4680520" cy="54362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Выставка-панорама </a:t>
            </a:r>
            <a:br>
              <a:rPr lang="ru-RU" sz="3200" dirty="0"/>
            </a:br>
            <a:r>
              <a:rPr lang="ru-RU" sz="3200" dirty="0"/>
              <a:t>«Что заповедано – сохранить!»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3312">
            <a:off x="3926173" y="3052976"/>
            <a:ext cx="4958162" cy="3718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7700752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Выставка-панорама </a:t>
            </a:r>
            <a:br>
              <a:rPr lang="ru-RU" sz="3200" dirty="0"/>
            </a:br>
            <a:r>
              <a:rPr lang="ru-RU" sz="3200" dirty="0"/>
              <a:t>«Что заповедано – сохранить!»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" y="1412776"/>
            <a:ext cx="5580112" cy="4399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3699030"/>
            <a:ext cx="4211960" cy="3158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242127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8229600" cy="1011237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effectLst/>
              </a:rPr>
              <a:t/>
            </a:r>
            <a:br>
              <a:rPr lang="ru-RU" sz="3600" dirty="0" smtClean="0">
                <a:effectLst/>
              </a:rPr>
            </a:br>
            <a:r>
              <a:rPr lang="ru-RU" sz="3600" dirty="0" smtClean="0">
                <a:effectLst/>
              </a:rPr>
              <a:t>Выставка-настроение</a:t>
            </a:r>
            <a:br>
              <a:rPr lang="ru-RU" sz="3600" dirty="0" smtClean="0">
                <a:effectLst/>
              </a:rPr>
            </a:br>
            <a:r>
              <a:rPr lang="ru-RU" sz="3600" dirty="0" smtClean="0">
                <a:effectLst/>
              </a:rPr>
              <a:t>«Всё, всё, всё про Новый год…»</a:t>
            </a:r>
            <a:r>
              <a:rPr lang="ru-RU" sz="3600" dirty="0">
                <a:effectLst/>
              </a:rPr>
              <a:t/>
            </a:r>
            <a:br>
              <a:rPr lang="ru-RU" sz="3600" dirty="0">
                <a:effectLst/>
              </a:rPr>
            </a:br>
            <a:r>
              <a:rPr lang="ru-RU" sz="3600" dirty="0">
                <a:effectLst/>
              </a:rPr>
              <a:t> 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268760"/>
            <a:ext cx="5137271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81119">
            <a:off x="2916209" y="2213127"/>
            <a:ext cx="6192688" cy="4644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9748472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361286">
            <a:off x="184927" y="810864"/>
            <a:ext cx="5639081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27569"/>
            <a:ext cx="8229600" cy="1011237"/>
          </a:xfrm>
        </p:spPr>
        <p:txBody>
          <a:bodyPr>
            <a:noAutofit/>
          </a:bodyPr>
          <a:lstStyle/>
          <a:p>
            <a:r>
              <a:rPr lang="ru-RU" sz="3200" dirty="0">
                <a:effectLst/>
              </a:rPr>
              <a:t>Выставка-настроение</a:t>
            </a:r>
            <a:br>
              <a:rPr lang="ru-RU" sz="3200" dirty="0">
                <a:effectLst/>
              </a:rPr>
            </a:br>
            <a:r>
              <a:rPr lang="ru-RU" sz="3200" dirty="0">
                <a:effectLst/>
              </a:rPr>
              <a:t>«Всё, всё, всё про Новый год…»</a:t>
            </a:r>
            <a:br>
              <a:rPr lang="ru-RU" sz="3200" dirty="0">
                <a:effectLst/>
              </a:rPr>
            </a:b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137492">
            <a:off x="5290267" y="3796999"/>
            <a:ext cx="3669267" cy="2830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6281268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1237"/>
          </a:xfrm>
        </p:spPr>
        <p:txBody>
          <a:bodyPr>
            <a:noAutofit/>
          </a:bodyPr>
          <a:lstStyle/>
          <a:p>
            <a:r>
              <a:rPr lang="ru-RU" sz="3200" dirty="0">
                <a:effectLst/>
              </a:rPr>
              <a:t>Выставка-настроение</a:t>
            </a:r>
            <a:br>
              <a:rPr lang="ru-RU" sz="3200" dirty="0">
                <a:effectLst/>
              </a:rPr>
            </a:br>
            <a:r>
              <a:rPr lang="ru-RU" sz="3200" dirty="0">
                <a:effectLst/>
              </a:rPr>
              <a:t>«Всё, всё, всё про Новый год…»</a:t>
            </a:r>
            <a:br>
              <a:rPr lang="ru-RU" sz="3200" dirty="0">
                <a:effectLst/>
              </a:rPr>
            </a:b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71" y="1196752"/>
            <a:ext cx="5181743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312716">
            <a:off x="3762343" y="2549944"/>
            <a:ext cx="5220071" cy="4089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18409012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3" y="116632"/>
            <a:ext cx="5568618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7904" y="274638"/>
            <a:ext cx="4978896" cy="1011237"/>
          </a:xfrm>
        </p:spPr>
        <p:txBody>
          <a:bodyPr>
            <a:noAutofit/>
          </a:bodyPr>
          <a:lstStyle/>
          <a:p>
            <a:r>
              <a:rPr lang="ru-RU" sz="3200" dirty="0" smtClean="0"/>
              <a:t>Выставка-Настроение</a:t>
            </a:r>
            <a:br>
              <a:rPr lang="ru-RU" sz="3200" dirty="0" smtClean="0"/>
            </a:br>
            <a:r>
              <a:rPr lang="ru-RU" sz="3200" dirty="0" smtClean="0"/>
              <a:t>«Женщина, весна, любовь…»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5262" b="-21477"/>
          <a:stretch/>
        </p:blipFill>
        <p:spPr>
          <a:xfrm>
            <a:off x="4716016" y="3218741"/>
            <a:ext cx="4320480" cy="4077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203781">
            <a:off x="1523661" y="3764789"/>
            <a:ext cx="4368485" cy="2832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03897735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9512" y="980728"/>
            <a:ext cx="4658708" cy="5877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Выставка-настроение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«Женщина, весна, любовь…»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799" b="-17677"/>
          <a:stretch/>
        </p:blipFill>
        <p:spPr>
          <a:xfrm rot="21367324">
            <a:off x="4151551" y="2940601"/>
            <a:ext cx="4860032" cy="4080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25128578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36912"/>
            <a:ext cx="4464496" cy="940924"/>
          </a:xfrm>
        </p:spPr>
        <p:txBody>
          <a:bodyPr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	</a:t>
            </a:r>
            <a:r>
              <a:rPr lang="ru-RU" sz="3200" dirty="0" smtClean="0"/>
              <a:t>Часы: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- </a:t>
            </a:r>
            <a:r>
              <a:rPr lang="ru-RU" sz="2800" dirty="0" smtClean="0"/>
              <a:t>Информационные часы</a:t>
            </a:r>
            <a:br>
              <a:rPr lang="ru-RU" sz="28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- </a:t>
            </a:r>
            <a:r>
              <a:rPr lang="ru-RU" sz="2800" dirty="0" smtClean="0"/>
              <a:t>Патриотические часы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  Часы общения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 Позитив-часы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86712899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effectLst/>
              </a:rPr>
              <a:t>Информационно-библиотечные часы   </a:t>
            </a:r>
            <a:r>
              <a:rPr lang="ru-RU" sz="2800" dirty="0">
                <a:effectLst/>
              </a:rPr>
              <a:t>«Владеешь информацией – владеешь ситуацией</a:t>
            </a:r>
            <a:r>
              <a:rPr lang="ru-RU" sz="2800" dirty="0" smtClean="0">
                <a:effectLst/>
              </a:rPr>
              <a:t>!»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2477939"/>
            <a:ext cx="5430504" cy="3306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1518735"/>
            <a:ext cx="3918336" cy="5224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64973782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«Владеешь информацией – владеешь ситуацией!»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5232901" y="2235374"/>
            <a:ext cx="3911099" cy="4531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8520" y="1285875"/>
            <a:ext cx="5724128" cy="4293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70801916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2830" r="-450"/>
          <a:stretch/>
        </p:blipFill>
        <p:spPr>
          <a:xfrm>
            <a:off x="125760" y="-131600"/>
            <a:ext cx="81724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effectLst/>
              </a:rPr>
              <a:t>«Владеешь информацией – владеешь ситуацией!»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4832">
            <a:off x="4739934" y="3241239"/>
            <a:ext cx="4268648" cy="3445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3814913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66266"/>
            <a:ext cx="6574701" cy="4451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80" y="260648"/>
            <a:ext cx="6275040" cy="1011237"/>
          </a:xfrm>
        </p:spPr>
        <p:txBody>
          <a:bodyPr>
            <a:noAutofit/>
          </a:bodyPr>
          <a:lstStyle/>
          <a:p>
            <a:r>
              <a:rPr lang="ru-RU" sz="3200" dirty="0">
                <a:effectLst/>
              </a:rPr>
              <a:t>«Владеешь информацией – владеешь ситуацией!»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635896" y="2875480"/>
            <a:ext cx="5381249" cy="3927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75907757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324751">
            <a:off x="285536" y="208857"/>
            <a:ext cx="5538258" cy="2873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2725398"/>
            <a:ext cx="6948264" cy="4015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267631"/>
            <a:ext cx="5135175" cy="1011237"/>
          </a:xfrm>
        </p:spPr>
        <p:txBody>
          <a:bodyPr>
            <a:noAutofit/>
          </a:bodyPr>
          <a:lstStyle/>
          <a:p>
            <a:r>
              <a:rPr lang="ru-RU" sz="2800" dirty="0" smtClean="0"/>
              <a:t>«Владеешь информацией – владеешь ситуацией!»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45984" y="1824685"/>
            <a:ext cx="3623007" cy="4830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81317084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0937" y="116632"/>
            <a:ext cx="7836452" cy="6670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4402832" cy="1011237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/>
              </a:rPr>
              <a:t>П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атриотический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/>
              </a:rPr>
              <a:t>час 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/>
            </a:r>
            <a:br>
              <a:rPr lang="ru-RU" sz="3200" dirty="0" smtClean="0">
                <a:solidFill>
                  <a:schemeClr val="accent6">
                    <a:lumMod val="50000"/>
                  </a:schemeClr>
                </a:solidFill>
                <a:effectLst/>
              </a:rPr>
            </a:b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«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/>
              </a:rPr>
              <a:t>Россия единством сильна» </a:t>
            </a:r>
            <a:endParaRPr lang="ru-RU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36257" y="3501008"/>
            <a:ext cx="5607743" cy="3285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3145832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07504" y="31101"/>
            <a:ext cx="6848964" cy="6261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5040560" cy="1011237"/>
          </a:xfrm>
        </p:spPr>
        <p:txBody>
          <a:bodyPr>
            <a:noAutofit/>
          </a:bodyPr>
          <a:lstStyle/>
          <a:p>
            <a:r>
              <a:rPr lang="ru-RU" sz="3200" dirty="0" smtClean="0"/>
              <a:t>Час мужества «Героями не рождаются»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4427983" y="3732245"/>
            <a:ext cx="4742525" cy="31257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97307904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56847"/>
            <a:ext cx="3609480" cy="4812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1011237"/>
          </a:xfrm>
        </p:spPr>
        <p:txBody>
          <a:bodyPr>
            <a:noAutofit/>
          </a:bodyPr>
          <a:lstStyle/>
          <a:p>
            <a:r>
              <a:rPr lang="ru-RU" sz="2800" dirty="0" smtClean="0"/>
              <a:t>Патриотический час </a:t>
            </a:r>
            <a:br>
              <a:rPr lang="ru-RU" sz="2800" dirty="0" smtClean="0"/>
            </a:br>
            <a:r>
              <a:rPr lang="ru-RU" sz="2800" dirty="0" smtClean="0"/>
              <a:t>«Сталинград: битва в 200 дней  ночей»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609480" y="2060848"/>
            <a:ext cx="5534520" cy="4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0602000">
            <a:off x="807728" y="4277812"/>
            <a:ext cx="2906260" cy="2298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3239623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07504" y="0"/>
            <a:ext cx="3024335" cy="5348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87824" y="905595"/>
            <a:ext cx="5842992" cy="1011237"/>
          </a:xfrm>
        </p:spPr>
        <p:txBody>
          <a:bodyPr>
            <a:noAutofit/>
          </a:bodyPr>
          <a:lstStyle/>
          <a:p>
            <a:r>
              <a:rPr lang="ru-RU" sz="2800" dirty="0" smtClean="0"/>
              <a:t>Патриотический час </a:t>
            </a:r>
            <a:br>
              <a:rPr lang="ru-RU" sz="2800" dirty="0" smtClean="0"/>
            </a:br>
            <a:r>
              <a:rPr lang="ru-RU" sz="2800" dirty="0" smtClean="0"/>
              <a:t>«Ленинград: летопись мужества»</a:t>
            </a:r>
            <a:endParaRPr lang="ru-RU" sz="2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204217">
            <a:off x="2003088" y="3264676"/>
            <a:ext cx="7023470" cy="3072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2599089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-13523" y="1484784"/>
            <a:ext cx="7914251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3726" y="3284984"/>
            <a:ext cx="4733528" cy="35501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9122" y="260648"/>
            <a:ext cx="7649208" cy="1011237"/>
          </a:xfrm>
        </p:spPr>
        <p:txBody>
          <a:bodyPr>
            <a:normAutofit/>
          </a:bodyPr>
          <a:lstStyle/>
          <a:p>
            <a:r>
              <a:rPr lang="ru-RU" sz="2800" dirty="0"/>
              <a:t>Патриотический час </a:t>
            </a:r>
            <a:br>
              <a:rPr lang="ru-RU" sz="2800" dirty="0"/>
            </a:br>
            <a:r>
              <a:rPr lang="ru-RU" sz="2800" dirty="0"/>
              <a:t>«Ленинград: летопись мужества»</a:t>
            </a:r>
          </a:p>
        </p:txBody>
      </p:sp>
    </p:spTree>
    <p:extLst>
      <p:ext uri="{BB962C8B-B14F-4D97-AF65-F5344CB8AC3E}">
        <p14:creationId xmlns:p14="http://schemas.microsoft.com/office/powerpoint/2010/main" xmlns="" val="103650448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95536" y="980728"/>
            <a:ext cx="7772400" cy="1470025"/>
          </a:xfrm>
        </p:spPr>
        <p:txBody>
          <a:bodyPr>
            <a:noAutofit/>
          </a:bodyPr>
          <a:lstStyle/>
          <a:p>
            <a:r>
              <a:rPr lang="ru-RU" sz="7200" dirty="0" smtClean="0">
                <a:latin typeface="Arial" pitchFamily="34" charset="0"/>
                <a:cs typeface="Arial" pitchFamily="34" charset="0"/>
              </a:rPr>
              <a:t>Часы общения</a:t>
            </a:r>
            <a:endParaRPr lang="ru-RU" sz="7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3802956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477"/>
          <a:stretch/>
        </p:blipFill>
        <p:spPr>
          <a:xfrm>
            <a:off x="0" y="0"/>
            <a:ext cx="5076056" cy="5562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987824" y="2276872"/>
            <a:ext cx="5911944" cy="46827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63597" y="476672"/>
            <a:ext cx="3959735" cy="1011237"/>
          </a:xfrm>
        </p:spPr>
        <p:txBody>
          <a:bodyPr>
            <a:no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400" dirty="0" smtClean="0"/>
              <a:t>Час общения </a:t>
            </a:r>
            <a:r>
              <a:rPr lang="ru-RU" sz="2400" dirty="0">
                <a:effectLst/>
              </a:rPr>
              <a:t>«Как слово наше отзовется, или мат - не наш формат»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52683681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9512" y="1124744"/>
            <a:ext cx="6640411" cy="4041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Час </a:t>
            </a:r>
            <a:r>
              <a:rPr lang="ru-RU" sz="3200" dirty="0" smtClean="0"/>
              <a:t>общения</a:t>
            </a:r>
            <a:br>
              <a:rPr lang="ru-RU" sz="3200" dirty="0" smtClean="0"/>
            </a:br>
            <a:r>
              <a:rPr lang="en-US" sz="3200" dirty="0" smtClean="0"/>
              <a:t> </a:t>
            </a:r>
            <a:r>
              <a:rPr lang="ru-RU" sz="3200" dirty="0" smtClean="0"/>
              <a:t>«Стратегия жизни успешных людей»</a:t>
            </a:r>
            <a:endParaRPr lang="ru-RU" sz="3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4846525" y="3473624"/>
            <a:ext cx="4305138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4090089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491880" y="386535"/>
            <a:ext cx="5498225" cy="2905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916051" y="2898529"/>
            <a:ext cx="4837950" cy="4128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3005" y="1392574"/>
            <a:ext cx="3672408" cy="5619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476672"/>
            <a:ext cx="4018603" cy="491282"/>
          </a:xfrm>
        </p:spPr>
        <p:txBody>
          <a:bodyPr>
            <a:noAutofit/>
          </a:bodyPr>
          <a:lstStyle/>
          <a:p>
            <a:r>
              <a:rPr lang="ru-RU" sz="2400" dirty="0" smtClean="0"/>
              <a:t>Час общения «Терроризм: опасность сохраняется»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70805339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134103">
            <a:off x="4111292" y="592359"/>
            <a:ext cx="4978896" cy="1011237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accent6">
                    <a:lumMod val="75000"/>
                  </a:schemeClr>
                </a:solidFill>
                <a:effectLst/>
                <a:latin typeface="+mn-lt"/>
                <a:ea typeface="Times New Roman" panose="02020603050405020304" pitchFamily="18" charset="0"/>
              </a:rPr>
              <a:t>Позитив-часы</a:t>
            </a:r>
            <a:endParaRPr lang="ru-RU" sz="40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44847" y="2060848"/>
            <a:ext cx="4890828" cy="4436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41809">
            <a:off x="39908" y="548680"/>
            <a:ext cx="4211960" cy="5314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93386140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27584" y="-171400"/>
            <a:ext cx="7772400" cy="1470025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Arial" pitchFamily="34" charset="0"/>
                <a:cs typeface="Arial" pitchFamily="34" charset="0"/>
              </a:rPr>
              <a:t>Викторины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241555">
            <a:off x="358423" y="1781656"/>
            <a:ext cx="4635816" cy="41817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3734689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Интерактивная </a:t>
            </a:r>
            <a:r>
              <a:rPr lang="ru-RU" sz="3200" dirty="0" err="1" smtClean="0"/>
              <a:t>автовикторина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«От повозки до </a:t>
            </a:r>
            <a:r>
              <a:rPr lang="ru-RU" sz="3200" dirty="0" err="1" smtClean="0"/>
              <a:t>спорткара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25760" y="1617653"/>
            <a:ext cx="8892480" cy="4796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038183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14800" cy="1011237"/>
          </a:xfrm>
        </p:spPr>
        <p:txBody>
          <a:bodyPr>
            <a:noAutofit/>
          </a:bodyPr>
          <a:lstStyle/>
          <a:p>
            <a:r>
              <a:rPr lang="ru-RU" sz="3200" dirty="0" smtClean="0"/>
              <a:t>«По страницам великих открытий»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590"/>
          <a:stretch/>
        </p:blipFill>
        <p:spPr>
          <a:xfrm>
            <a:off x="0" y="0"/>
            <a:ext cx="4320480" cy="586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707904" y="1768355"/>
            <a:ext cx="5349929" cy="4969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6127928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32851"/>
            <a:ext cx="3960441" cy="6741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326" y="620688"/>
            <a:ext cx="4834880" cy="1011237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«Космический вояж </a:t>
            </a:r>
            <a:br>
              <a:rPr lang="ru-RU" sz="3600" dirty="0" smtClean="0"/>
            </a:br>
            <a:r>
              <a:rPr lang="ru-RU" sz="3600" dirty="0" smtClean="0"/>
              <a:t>по галактике»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63755" y="1772816"/>
            <a:ext cx="6780245" cy="5085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07148865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99592" y="188640"/>
            <a:ext cx="7772400" cy="1470025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Arial" pitchFamily="34" charset="0"/>
                <a:cs typeface="Arial" pitchFamily="34" charset="0"/>
              </a:rPr>
              <a:t>Поэтическая гостиная «Настроение»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23528" y="1625421"/>
            <a:ext cx="4929918" cy="37666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57449581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73527" y="883200"/>
            <a:ext cx="5554960" cy="1011237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effectLst/>
              </a:rPr>
              <a:t>«Ты одна такая – милая родная</a:t>
            </a:r>
            <a:r>
              <a:rPr lang="ru-RU" sz="4000" dirty="0" smtClean="0">
                <a:effectLst/>
              </a:rPr>
              <a:t>»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453745" y="3244334"/>
            <a:ext cx="22365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5469260010765363</a:t>
            </a:r>
            <a:endParaRPr lang="ru-RU" dirty="0"/>
          </a:p>
        </p:txBody>
      </p:sp>
      <p:pic>
        <p:nvPicPr>
          <p:cNvPr id="1026" name="Picture 2" descr="https://sites.google.com/a/gtk-nk.ru/biblioteka-gtk/_/rsrc/1448597602604/meropriatia/fotooteety-s-meropriatij/fotoalbomy/vstrecavpoeticeskojgostinojnastroenieposvasennaadnumateri/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920" y="-24401"/>
            <a:ext cx="4404064" cy="36878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sites.google.com/a/gtk-nk.ru/biblioteka-gtk/_/rsrc/1448597603121/meropriatia/fotooteety-s-meropriatij/fotoalbomy/vstrecavpoeticeskojgostinojnastroenieposvasennaadnumateri/DSC_057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6007" y="3208878"/>
            <a:ext cx="5564977" cy="35033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sites.google.com/a/gtk-nk.ru/biblioteka-gtk/_/rsrc/1448597603017/meropriatia/fotooteety-s-meropriatij/fotoalbomy/vstrecavpoeticeskojgostinojnastroenieposvasennaadnumateri/DSC_0560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974486" y="2204864"/>
            <a:ext cx="3019222" cy="39567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5831398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116632"/>
            <a:ext cx="4999866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895466"/>
            <a:ext cx="4211563" cy="1011237"/>
          </a:xfrm>
        </p:spPr>
        <p:txBody>
          <a:bodyPr>
            <a:noAutofit/>
          </a:bodyPr>
          <a:lstStyle/>
          <a:p>
            <a:r>
              <a:rPr lang="ru-RU" sz="3600" dirty="0" smtClean="0"/>
              <a:t>«Живая струна»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802430" y="2996952"/>
            <a:ext cx="5269165" cy="3396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203039">
            <a:off x="161222" y="3650423"/>
            <a:ext cx="3832366" cy="3020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41717202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4807574" y="1531002"/>
            <a:ext cx="4227723" cy="4706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274638"/>
            <a:ext cx="5626968" cy="101123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«Солдат войну не выбирает»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55565" y="117429"/>
            <a:ext cx="3004476" cy="4005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202110">
            <a:off x="2036954" y="2882926"/>
            <a:ext cx="3226305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15587421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«Поэзия – бессонница души»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131" t="20601" b="8000"/>
          <a:stretch/>
        </p:blipFill>
        <p:spPr>
          <a:xfrm>
            <a:off x="3166372" y="1844824"/>
            <a:ext cx="5977628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" y="1285875"/>
            <a:ext cx="3166372" cy="5038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Объект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2874077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Прямоугольник 2"/>
          <p:cNvSpPr>
            <a:spLocks noChangeArrowheads="1"/>
          </p:cNvSpPr>
          <p:nvPr/>
        </p:nvSpPr>
        <p:spPr bwMode="auto">
          <a:xfrm>
            <a:off x="1035050" y="1484313"/>
            <a:ext cx="25019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>
                <a:solidFill>
                  <a:srgbClr val="663300"/>
                </a:solidFill>
              </a:rPr>
              <a:t> </a:t>
            </a:r>
            <a:endParaRPr lang="ru-RU">
              <a:solidFill>
                <a:srgbClr val="66330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266700" y="836712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400" dirty="0" smtClean="0"/>
              <a:t>Творческих Вам успехов и креативных идей!</a:t>
            </a:r>
          </a:p>
          <a:p>
            <a:pPr marL="0" indent="0" algn="ctr">
              <a:buNone/>
            </a:pPr>
            <a:endParaRPr lang="ru-RU" sz="4400" dirty="0" smtClean="0"/>
          </a:p>
          <a:p>
            <a:pPr marL="0" indent="0" algn="ctr">
              <a:buNone/>
            </a:pPr>
            <a:r>
              <a:rPr lang="ru-RU" sz="4400" dirty="0" smtClean="0"/>
              <a:t>Спасибо за внимание!</a:t>
            </a:r>
            <a:endParaRPr lang="ru-RU" sz="4400" dirty="0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реативный подход к массовым мероприятиям в библиотеке Киселева Т. В.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Креативный подход к массовым мероприятиям в библиотеке Киселева Т. В.</Template>
  <TotalTime>3</TotalTime>
  <Words>238</Words>
  <Application>Microsoft Office PowerPoint</Application>
  <PresentationFormat>Экран (4:3)</PresentationFormat>
  <Paragraphs>59</Paragraphs>
  <Slides>54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Креативный подход к массовым мероприятиям в библиотеке Киселева Т. В.</vt:lpstr>
      <vt:lpstr>Креативный подход к массовым мероприятиям в библиотеке (из опыта работы сотрудников библиотеки  Новокузнецкого горнотранспортного колледжа) </vt:lpstr>
      <vt:lpstr>Адрес сайта библиотеки:   https://sites.google.com/ a/gtk-nk.ru/biblioteka-gtk/</vt:lpstr>
      <vt:lpstr>Цель массовой работы - удовлетворение разносторонних потребностей читателей в информации в целях интеллектуального, культурного и нравственного развития </vt:lpstr>
      <vt:lpstr>Выставки</vt:lpstr>
      <vt:lpstr>«Много ли вы знаете об автомобилях?»</vt:lpstr>
      <vt:lpstr>«Много ли вы знаете об автомобилях?»</vt:lpstr>
      <vt:lpstr>«Много ли вы знаете об автомобилях?»</vt:lpstr>
      <vt:lpstr>«Топливо XXI века»</vt:lpstr>
      <vt:lpstr>«Топливо XXI века»</vt:lpstr>
      <vt:lpstr>Топливо XXI века</vt:lpstr>
      <vt:lpstr>«Топливо XXI века»</vt:lpstr>
      <vt:lpstr>Виртуальные выставки «Профессии сегодняшнего дня»</vt:lpstr>
      <vt:lpstr>Виртуальные выставки «Профессии сегодняшнего дня»</vt:lpstr>
      <vt:lpstr>«Защитники Отечества родного»</vt:lpstr>
      <vt:lpstr>«Защитники Отечества родного»</vt:lpstr>
      <vt:lpstr>«Защитники Отечества родного»</vt:lpstr>
      <vt:lpstr>Выставка-панорама «Страницы памяти листая»</vt:lpstr>
      <vt:lpstr>Выставка-панорама  «Страницы памяти листая»</vt:lpstr>
      <vt:lpstr>Выставка-панорама «Страницы памяти листая»</vt:lpstr>
      <vt:lpstr>Выставка-панорама  «Что заповедано – сохранить!»</vt:lpstr>
      <vt:lpstr>Выставка-панорама  «Что заповедано – сохранить!»</vt:lpstr>
      <vt:lpstr>Выставка-панорама  «Что заповедано – сохранить!»</vt:lpstr>
      <vt:lpstr>Выставка-панорама  «Что заповедано – сохранить!»</vt:lpstr>
      <vt:lpstr> Выставка-настроение «Всё, всё, всё про Новый год…»   </vt:lpstr>
      <vt:lpstr>Выставка-настроение «Всё, всё, всё про Новый год…» </vt:lpstr>
      <vt:lpstr>Выставка-настроение «Всё, всё, всё про Новый год…» </vt:lpstr>
      <vt:lpstr>Выставка-Настроение «Женщина, весна, любовь…»</vt:lpstr>
      <vt:lpstr>Выставка-настроение «Женщина, весна, любовь…»</vt:lpstr>
      <vt:lpstr> Часы:   - Информационные часы  - Патриотические часы  -  Часы общения  - Позитив-часы</vt:lpstr>
      <vt:lpstr>Информационно-библиотечные часы   «Владеешь информацией – владеешь ситуацией!»</vt:lpstr>
      <vt:lpstr>«Владеешь информацией – владеешь ситуацией!»</vt:lpstr>
      <vt:lpstr>«Владеешь информацией – владеешь ситуацией!»</vt:lpstr>
      <vt:lpstr>«Владеешь информацией – владеешь ситуацией!»</vt:lpstr>
      <vt:lpstr>«Владеешь информацией – владеешь ситуацией!»</vt:lpstr>
      <vt:lpstr>Патриотический час  «Россия единством сильна» </vt:lpstr>
      <vt:lpstr>Час мужества «Героями не рождаются»</vt:lpstr>
      <vt:lpstr>Патриотический час  «Сталинград: битва в 200 дней  ночей»</vt:lpstr>
      <vt:lpstr>Патриотический час  «Ленинград: летопись мужества»</vt:lpstr>
      <vt:lpstr>Патриотический час  «Ленинград: летопись мужества»</vt:lpstr>
      <vt:lpstr>Часы общения</vt:lpstr>
      <vt:lpstr> Час общения «Как слово наше отзовется, или мат - не наш формат»</vt:lpstr>
      <vt:lpstr>Час общения  «Стратегия жизни успешных людей»</vt:lpstr>
      <vt:lpstr>Час общения «Терроризм: опасность сохраняется»</vt:lpstr>
      <vt:lpstr>Позитив-часы</vt:lpstr>
      <vt:lpstr>Викторины</vt:lpstr>
      <vt:lpstr>Интерактивная автовикторина «От повозки до спорткара»</vt:lpstr>
      <vt:lpstr>«По страницам великих открытий»</vt:lpstr>
      <vt:lpstr>«Космический вояж  по галактике»</vt:lpstr>
      <vt:lpstr>Поэтическая гостиная «Настроение»</vt:lpstr>
      <vt:lpstr>«Ты одна такая – милая родная»</vt:lpstr>
      <vt:lpstr>«Живая струна»</vt:lpstr>
      <vt:lpstr>«Солдат войну не выбирает»</vt:lpstr>
      <vt:lpstr>«Поэзия – бессонница души»</vt:lpstr>
      <vt:lpstr>Слайд 54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Креативный подход к массовым мероприятиям в библиотеке (из опыта работы сотрудников библиотеки  Новокузнецкого горнотранспортного колледжа) </dc:title>
  <dc:creator>cta</dc:creator>
  <cp:lastModifiedBy>cta</cp:lastModifiedBy>
  <cp:revision>1</cp:revision>
  <dcterms:created xsi:type="dcterms:W3CDTF">2016-08-30T03:06:38Z</dcterms:created>
  <dcterms:modified xsi:type="dcterms:W3CDTF">2016-08-30T03:10:01Z</dcterms:modified>
</cp:coreProperties>
</file>